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8" r:id="rId3"/>
    <p:sldId id="259" r:id="rId4"/>
    <p:sldId id="268" r:id="rId5"/>
    <p:sldId id="262" r:id="rId6"/>
    <p:sldId id="263" r:id="rId7"/>
    <p:sldId id="260" r:id="rId8"/>
    <p:sldId id="261" r:id="rId9"/>
    <p:sldId id="26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F69D-3A18-4747-A949-D67B1E77337D}" type="datetimeFigureOut">
              <a:rPr lang="es-ES" smtClean="0"/>
              <a:t>29/11/2016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B02B-183C-4452-8972-4FEA08D0CA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5958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F69D-3A18-4747-A949-D67B1E77337D}" type="datetimeFigureOut">
              <a:rPr lang="es-ES" smtClean="0"/>
              <a:t>29/11/2016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B02B-183C-4452-8972-4FEA08D0CA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8863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F69D-3A18-4747-A949-D67B1E77337D}" type="datetimeFigureOut">
              <a:rPr lang="es-ES" smtClean="0"/>
              <a:t>29/11/2016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B02B-183C-4452-8972-4FEA08D0CA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3445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F69D-3A18-4747-A949-D67B1E77337D}" type="datetimeFigureOut">
              <a:rPr lang="es-ES" smtClean="0"/>
              <a:t>29/11/2016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B02B-183C-4452-8972-4FEA08D0CA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5558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F69D-3A18-4747-A949-D67B1E77337D}" type="datetimeFigureOut">
              <a:rPr lang="es-ES" smtClean="0"/>
              <a:t>29/11/2016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B02B-183C-4452-8972-4FEA08D0CA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710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F69D-3A18-4747-A949-D67B1E77337D}" type="datetimeFigureOut">
              <a:rPr lang="es-ES" smtClean="0"/>
              <a:t>29/11/2016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B02B-183C-4452-8972-4FEA08D0CA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8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F69D-3A18-4747-A949-D67B1E77337D}" type="datetimeFigureOut">
              <a:rPr lang="es-ES" smtClean="0"/>
              <a:t>29/11/2016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B02B-183C-4452-8972-4FEA08D0CA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061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F69D-3A18-4747-A949-D67B1E77337D}" type="datetimeFigureOut">
              <a:rPr lang="es-ES" smtClean="0"/>
              <a:t>29/11/2016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B02B-183C-4452-8972-4FEA08D0CA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841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F69D-3A18-4747-A949-D67B1E77337D}" type="datetimeFigureOut">
              <a:rPr lang="es-ES" smtClean="0"/>
              <a:t>29/11/2016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B02B-183C-4452-8972-4FEA08D0CA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2693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F69D-3A18-4747-A949-D67B1E77337D}" type="datetimeFigureOut">
              <a:rPr lang="es-ES" smtClean="0"/>
              <a:t>29/11/2016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B02B-183C-4452-8972-4FEA08D0CA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4744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F69D-3A18-4747-A949-D67B1E77337D}" type="datetimeFigureOut">
              <a:rPr lang="es-ES" smtClean="0"/>
              <a:t>29/11/2016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B02B-183C-4452-8972-4FEA08D0CA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124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3F69D-3A18-4747-A949-D67B1E77337D}" type="datetimeFigureOut">
              <a:rPr lang="es-ES" smtClean="0"/>
              <a:t>29/11/2016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6B02B-183C-4452-8972-4FEA08D0CA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971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3286" y="3429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ACCIONES PARA LA CONTINUIDAD ASAMBLEA DE </a:t>
            </a:r>
            <a:r>
              <a:rPr lang="es-ES" dirty="0" smtClean="0"/>
              <a:t>EDUCACIÓN</a:t>
            </a:r>
            <a:endParaRPr lang="es-ES" dirty="0"/>
          </a:p>
        </p:txBody>
      </p:sp>
      <p:pic>
        <p:nvPicPr>
          <p:cNvPr id="1028" name="Picture 4" descr="Resultado de imagen para logo fe y alegrí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2304256" cy="259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67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417003"/>
              </p:ext>
            </p:extLst>
          </p:nvPr>
        </p:nvGraphicFramePr>
        <p:xfrm>
          <a:off x="179512" y="260647"/>
          <a:ext cx="8712968" cy="5684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4310"/>
                <a:gridCol w="6338658"/>
              </a:tblGrid>
              <a:tr h="194421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2000" kern="50" dirty="0">
                          <a:effectLst/>
                        </a:rPr>
                        <a:t>O.E.2. </a:t>
                      </a:r>
                      <a:r>
                        <a:rPr lang="es-VE" sz="2000" b="1" kern="50" dirty="0">
                          <a:effectLst/>
                        </a:rPr>
                        <a:t>Desarrollar una gestión eficaz y eficiente para la sostenibilidad del Movimiento.</a:t>
                      </a:r>
                      <a:endParaRPr lang="es-ES" sz="2000" b="1" kern="5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2000" kern="50" dirty="0">
                          <a:effectLst/>
                        </a:rPr>
                        <a:t> </a:t>
                      </a:r>
                      <a:endParaRPr lang="es-ES" sz="2000" kern="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31" marR="622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2000" kern="50" dirty="0">
                          <a:effectLst/>
                        </a:rPr>
                        <a:t>O.O.2.1 Promover una </a:t>
                      </a:r>
                      <a:r>
                        <a:rPr lang="es-VE" sz="2000" b="1" kern="50" dirty="0">
                          <a:effectLst/>
                        </a:rPr>
                        <a:t>gestión del talento humano que fortalezca la identidad con la misión </a:t>
                      </a:r>
                      <a:r>
                        <a:rPr lang="es-VE" sz="2000" kern="50" dirty="0">
                          <a:effectLst/>
                        </a:rPr>
                        <a:t>del Movimiento expresada en la vivencia de los valores y espiritualidad cristiana, y el compromiso con los más necesitados.</a:t>
                      </a:r>
                      <a:endParaRPr lang="es-ES" sz="2000" kern="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31" marR="62249" marT="0" marB="0" anchor="ctr"/>
                </a:tc>
              </a:tr>
              <a:tr h="233790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2000" kern="50" dirty="0">
                          <a:effectLst/>
                        </a:rPr>
                        <a:t>O.O.2.2 Promover una estructura y organización flexibles en las regiones y a nivel nacional, con políticas y criterios institucionales que propicie </a:t>
                      </a:r>
                      <a:r>
                        <a:rPr lang="es-VE" sz="2000" b="1" kern="50" dirty="0">
                          <a:effectLst/>
                        </a:rPr>
                        <a:t>la articulación inter-programática,</a:t>
                      </a:r>
                      <a:r>
                        <a:rPr lang="es-VE" sz="2000" kern="50" dirty="0">
                          <a:effectLst/>
                        </a:rPr>
                        <a:t> el trabajo colaborativo en red y las alianzas estratégicas que favorezcan la sostenibilidad del Movimiento en tiempos de incertidumbre.</a:t>
                      </a:r>
                      <a:endParaRPr lang="es-ES" sz="2000" kern="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31" marR="62249" marT="0" marB="0" anchor="ctr"/>
                </a:tc>
              </a:tr>
              <a:tr h="140274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es-VE" sz="2000" kern="50" dirty="0">
                          <a:effectLst/>
                        </a:rPr>
                        <a:t>O.O.2.3 </a:t>
                      </a:r>
                      <a:r>
                        <a:rPr lang="es-VE" sz="2000" b="1" kern="50" dirty="0">
                          <a:effectLst/>
                        </a:rPr>
                        <a:t>Diversificar las fuentes de financiamiento </a:t>
                      </a:r>
                      <a:r>
                        <a:rPr lang="es-VE" sz="2000" kern="50" dirty="0">
                          <a:effectLst/>
                        </a:rPr>
                        <a:t>y propiciar el uso racional y ético de los recursos para la sostenibilidad de los servicios y programas del Movimiento y el bienestar social del personal.</a:t>
                      </a:r>
                      <a:endParaRPr lang="es-ES" sz="2000" kern="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31" marR="6224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58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798530"/>
              </p:ext>
            </p:extLst>
          </p:nvPr>
        </p:nvGraphicFramePr>
        <p:xfrm>
          <a:off x="359024" y="188640"/>
          <a:ext cx="8461448" cy="6392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4784"/>
                <a:gridCol w="5976664"/>
              </a:tblGrid>
              <a:tr h="2009127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2000" b="1" kern="50" dirty="0">
                          <a:effectLst/>
                        </a:rPr>
                        <a:t>O.E.3. Promover  una cultura de la productividad, el emprendimiento y la solidaridad, favoreciendo la inserción socio-productiva  y el trabajo digno.</a:t>
                      </a:r>
                      <a:endParaRPr lang="es-ES" sz="2000" b="1" kern="5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2000" kern="50" dirty="0">
                          <a:effectLst/>
                        </a:rPr>
                        <a:t> </a:t>
                      </a:r>
                      <a:endParaRPr lang="es-ES" sz="2000" kern="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31" marR="622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2000" kern="50" dirty="0">
                          <a:effectLst/>
                        </a:rPr>
                        <a:t>O.O.3.1. </a:t>
                      </a:r>
                      <a:r>
                        <a:rPr lang="es-MX" sz="2000" b="1" kern="50" dirty="0">
                          <a:effectLst/>
                        </a:rPr>
                        <a:t>Reorientar e innovar  nuestra labor educativa y la adecuación tecnológica hacia lo productivo y emprendedor </a:t>
                      </a:r>
                      <a:r>
                        <a:rPr lang="es-MX" sz="2000" kern="50" dirty="0">
                          <a:effectLst/>
                        </a:rPr>
                        <a:t>favoreciendo la inserción socio-productiva y el trabajo digno.</a:t>
                      </a:r>
                      <a:endParaRPr lang="es-ES" sz="2000" kern="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31" marR="62249" marT="0" marB="0" anchor="ctr"/>
                </a:tc>
              </a:tr>
              <a:tr h="143442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700"/>
                        </a:spcAft>
                      </a:pPr>
                      <a:r>
                        <a:rPr lang="es-VE" sz="2000" kern="50" dirty="0">
                          <a:effectLst/>
                        </a:rPr>
                        <a:t>O.O. 3.2. Promover una </a:t>
                      </a:r>
                      <a:r>
                        <a:rPr lang="es-VE" sz="2000" b="1" kern="50" dirty="0">
                          <a:effectLst/>
                        </a:rPr>
                        <a:t>cultura de la formación en el trabajo</a:t>
                      </a:r>
                      <a:r>
                        <a:rPr lang="es-VE" sz="2000" kern="50" dirty="0">
                          <a:effectLst/>
                        </a:rPr>
                        <a:t> que perfile nuestros modos de hacer y de relacionamiento hacia la compasión, el compromiso, el sentido crítico y altos niveles de competencia.</a:t>
                      </a:r>
                      <a:endParaRPr lang="es-ES" sz="2000" kern="5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5131" marR="62249" marT="0" marB="0" anchor="ctr"/>
                </a:tc>
              </a:tr>
              <a:tr h="151849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700"/>
                        </a:spcAft>
                      </a:pPr>
                      <a:r>
                        <a:rPr lang="es-VE" sz="2000" kern="50" dirty="0">
                          <a:effectLst/>
                        </a:rPr>
                        <a:t>O.O.3.3. Promover una </a:t>
                      </a:r>
                      <a:r>
                        <a:rPr lang="es-VE" sz="2000" b="1" kern="50" dirty="0">
                          <a:effectLst/>
                        </a:rPr>
                        <a:t>gestión directiva que fomente una cultura de la productividad y solidaridad</a:t>
                      </a:r>
                      <a:r>
                        <a:rPr lang="es-VE" sz="2000" kern="50" dirty="0">
                          <a:effectLst/>
                        </a:rPr>
                        <a:t>, en todos los procesos de nuestros centros, oficinas y radios.</a:t>
                      </a:r>
                      <a:endParaRPr lang="es-ES" sz="2000" kern="5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5131" marR="62249" marT="0" marB="0" anchor="ctr"/>
                </a:tc>
              </a:tr>
              <a:tr h="137465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2000" kern="50" dirty="0">
                          <a:effectLst/>
                        </a:rPr>
                        <a:t>0.0.3.4. Generar </a:t>
                      </a:r>
                      <a:r>
                        <a:rPr lang="es-VE" sz="2000" b="1" kern="50" dirty="0">
                          <a:effectLst/>
                        </a:rPr>
                        <a:t>alianzas y redes con los sectores socio-productivos a nivel nacional, regional y local</a:t>
                      </a:r>
                      <a:r>
                        <a:rPr lang="es-VE" sz="2000" kern="50" dirty="0">
                          <a:effectLst/>
                        </a:rPr>
                        <a:t>, que contribuyan al fomento de la cultura del trabajo y la inserción socio-productiva.</a:t>
                      </a:r>
                      <a:endParaRPr lang="es-ES" sz="2000" kern="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31" marR="62249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2540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81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866815"/>
              </p:ext>
            </p:extLst>
          </p:nvPr>
        </p:nvGraphicFramePr>
        <p:xfrm>
          <a:off x="179512" y="404665"/>
          <a:ext cx="8640960" cy="5406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72082"/>
                <a:gridCol w="5268878"/>
              </a:tblGrid>
              <a:tr h="186321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2200" kern="50" dirty="0">
                          <a:effectLst/>
                        </a:rPr>
                        <a:t>O.E.4. Contribuir al fortalecimiento de lo público asumido como vida en común responsablemente compartida, desde la perspectiva de los derechos humanos;  que fomente la cultura de paz, el ejercicio de la ciudadanía, y en alianza con diversos actores sociales.</a:t>
                      </a:r>
                      <a:endParaRPr lang="es-ES" sz="2200" kern="5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2200" kern="50" dirty="0">
                          <a:effectLst/>
                        </a:rPr>
                        <a:t> </a:t>
                      </a:r>
                      <a:endParaRPr lang="es-ES" sz="2200" kern="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31" marR="622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2200" kern="50">
                          <a:effectLst/>
                        </a:rPr>
                        <a:t>OO4.1. Fortalecer la promoción social y comunitaria como espacios privilegiados para la reconstrucción del tejido social, afianzando una cultura de la democracia y de la paz y la defensa de los Derechos Humanos.</a:t>
                      </a:r>
                      <a:endParaRPr lang="es-ES" sz="2200" kern="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31" marR="62249" marT="0" marB="0" anchor="ctr"/>
                </a:tc>
              </a:tr>
              <a:tr h="227120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2200" kern="50" dirty="0">
                          <a:effectLst/>
                        </a:rPr>
                        <a:t>OO4.2. Desarrollar competencias para la acción pública mediante estrategias de capacitación, formación y elaboración de propuestas dirigidas a incidir en lo público y social</a:t>
                      </a:r>
                      <a:r>
                        <a:rPr lang="es-VE" sz="2200" kern="50" dirty="0" smtClean="0">
                          <a:effectLst/>
                        </a:rPr>
                        <a:t>.</a:t>
                      </a:r>
                      <a:endParaRPr lang="es-ES" sz="2200" kern="50" dirty="0">
                        <a:effectLst/>
                      </a:endParaRPr>
                    </a:p>
                  </a:txBody>
                  <a:tcPr marL="65131" marR="62249" marT="0" marB="0" anchor="ctr"/>
                </a:tc>
              </a:tr>
              <a:tr h="122974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2200" kern="50" dirty="0">
                          <a:effectLst/>
                        </a:rPr>
                        <a:t>OO4.3. Promover </a:t>
                      </a:r>
                      <a:r>
                        <a:rPr lang="es-VE" sz="2200" b="1" kern="50" dirty="0" smtClean="0">
                          <a:solidFill>
                            <a:srgbClr val="FF0000"/>
                          </a:solidFill>
                          <a:effectLst/>
                        </a:rPr>
                        <a:t>ALIANZAS Y SINERGIAS </a:t>
                      </a:r>
                      <a:r>
                        <a:rPr lang="es-VE" sz="2200" kern="50" dirty="0" smtClean="0">
                          <a:effectLst/>
                        </a:rPr>
                        <a:t>con </a:t>
                      </a:r>
                      <a:r>
                        <a:rPr lang="es-VE" sz="2200" kern="50" dirty="0">
                          <a:effectLst/>
                        </a:rPr>
                        <a:t>diversos actores para la incidencia pública y social</a:t>
                      </a:r>
                      <a:r>
                        <a:rPr lang="es-VE" sz="2200" kern="50" dirty="0" smtClean="0">
                          <a:effectLst/>
                        </a:rPr>
                        <a:t>. </a:t>
                      </a:r>
                      <a:endParaRPr lang="es-ES" sz="2200" kern="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31" marR="6224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37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b="1" dirty="0" smtClean="0"/>
              <a:t>Misión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VE" dirty="0" smtClean="0"/>
              <a:t>Fe </a:t>
            </a:r>
            <a:r>
              <a:rPr lang="es-VE" dirty="0"/>
              <a:t>y Alegría es un Movimiento Internacional de Educación Popular y Promoción Social que impulsa desde, con y para las comunidades en las que trabaja, procesos educativos integrales, inclusivos y de calidad, comprometiéndose en la transformación de las personas para construir sistemas sociales justos y democráticos</a:t>
            </a:r>
            <a:r>
              <a:rPr lang="es-VE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4728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b="1" dirty="0" smtClean="0"/>
              <a:t>Visión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VE" dirty="0" smtClean="0"/>
              <a:t>Fe </a:t>
            </a:r>
            <a:r>
              <a:rPr lang="es-VE" dirty="0"/>
              <a:t>y Alegría es un referente de la educación popular integral, inclusiva y de calidad, que trabaja en las </a:t>
            </a:r>
            <a:r>
              <a:rPr lang="es-VE" b="1" dirty="0"/>
              <a:t>fronteras de mayor exclusión</a:t>
            </a:r>
            <a:r>
              <a:rPr lang="es-VE" dirty="0"/>
              <a:t>, incide en políticas nacionales e internacionales, es sostenible y desarrolla, junto a las comunidades, propuestas que aportan a la construcción de sociedades equitativas, solidarias, libres de violencia y respetuosas de la diversidad, donde las personas viven dignamente.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8824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VE" b="1" dirty="0" smtClean="0"/>
              <a:t>EVALUACIÓN DEL III PLAN GLOBAL DE FE Y ALEGRÍA 2011-2015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s-VE" dirty="0" smtClean="0"/>
              <a:t>Retomar </a:t>
            </a:r>
            <a:r>
              <a:rPr lang="es-VE" dirty="0"/>
              <a:t>una </a:t>
            </a:r>
            <a:r>
              <a:rPr lang="es-VE" b="1" dirty="0" smtClean="0">
                <a:solidFill>
                  <a:srgbClr val="FF0000"/>
                </a:solidFill>
              </a:rPr>
              <a:t>identidad y espiritualidad comprometida </a:t>
            </a:r>
            <a:r>
              <a:rPr lang="es-VE" dirty="0" smtClean="0"/>
              <a:t>con </a:t>
            </a:r>
            <a:r>
              <a:rPr lang="es-VE" dirty="0"/>
              <a:t>las banderas de la transformación social y de la educación popular  </a:t>
            </a:r>
            <a:endParaRPr lang="es-ES" dirty="0"/>
          </a:p>
          <a:p>
            <a:pPr lvl="0"/>
            <a:r>
              <a:rPr lang="es-VE" dirty="0"/>
              <a:t>Es vital ser </a:t>
            </a:r>
            <a:r>
              <a:rPr lang="es-VE" b="1" i="1" u="sng" dirty="0">
                <a:solidFill>
                  <a:schemeClr val="accent3"/>
                </a:solidFill>
              </a:rPr>
              <a:t>más inclusivos, sabiendo ver y escuchar a las comunidades, </a:t>
            </a:r>
            <a:r>
              <a:rPr lang="es-VE" dirty="0"/>
              <a:t>a los jóvenes, y focalizando en los “más pobres”</a:t>
            </a:r>
            <a:endParaRPr lang="es-ES" dirty="0"/>
          </a:p>
          <a:p>
            <a:pPr lvl="0"/>
            <a:r>
              <a:rPr lang="es-VE" dirty="0">
                <a:solidFill>
                  <a:srgbClr val="00B0F0"/>
                </a:solidFill>
              </a:rPr>
              <a:t>A</a:t>
            </a:r>
            <a:r>
              <a:rPr lang="es-VE" b="1" dirty="0" smtClean="0">
                <a:solidFill>
                  <a:srgbClr val="00B0F0"/>
                </a:solidFill>
              </a:rPr>
              <a:t>umentar </a:t>
            </a:r>
            <a:r>
              <a:rPr lang="es-VE" b="1" dirty="0">
                <a:solidFill>
                  <a:srgbClr val="00B0F0"/>
                </a:solidFill>
              </a:rPr>
              <a:t>nuestros niveles de calidad</a:t>
            </a:r>
            <a:r>
              <a:rPr lang="es-VE" dirty="0"/>
              <a:t>, desde la institucionalización del modelo educativo y su sistema de mejora,  con especial atención a la organización y gestión educativa</a:t>
            </a:r>
            <a:endParaRPr lang="es-ES" dirty="0"/>
          </a:p>
          <a:p>
            <a:pPr lvl="0"/>
            <a:r>
              <a:rPr lang="es-VE" dirty="0"/>
              <a:t>Urge profundizar en nuestras propuestas desde la dimensión de lo </a:t>
            </a:r>
            <a:r>
              <a:rPr lang="es-VE" b="1" dirty="0">
                <a:solidFill>
                  <a:srgbClr val="92D050"/>
                </a:solidFill>
              </a:rPr>
              <a:t>productivo y emprendedor</a:t>
            </a:r>
            <a:endParaRPr lang="es-ES" b="1" dirty="0">
              <a:solidFill>
                <a:srgbClr val="92D050"/>
              </a:solidFill>
            </a:endParaRPr>
          </a:p>
          <a:p>
            <a:pPr lvl="0"/>
            <a:r>
              <a:rPr lang="es-VE" dirty="0" smtClean="0"/>
              <a:t>Fortalecer </a:t>
            </a:r>
            <a:r>
              <a:rPr lang="es-VE" dirty="0"/>
              <a:t>la </a:t>
            </a:r>
            <a:r>
              <a:rPr lang="es-VE" b="1" dirty="0">
                <a:solidFill>
                  <a:srgbClr val="0070C0"/>
                </a:solidFill>
              </a:rPr>
              <a:t>sostenibilidad institucional </a:t>
            </a:r>
            <a:r>
              <a:rPr lang="es-VE" dirty="0"/>
              <a:t>desde lo económico, pero sobre-todo desde el </a:t>
            </a:r>
            <a:r>
              <a:rPr lang="es-VE" b="1" dirty="0">
                <a:solidFill>
                  <a:srgbClr val="FF0000"/>
                </a:solidFill>
              </a:rPr>
              <a:t>trabajo con otros y en red</a:t>
            </a:r>
            <a:endParaRPr lang="es-ES" b="1" dirty="0">
              <a:solidFill>
                <a:srgbClr val="FF0000"/>
              </a:solidFill>
            </a:endParaRPr>
          </a:p>
          <a:p>
            <a:pPr lvl="0"/>
            <a:r>
              <a:rPr lang="es-VE" dirty="0"/>
              <a:t>F</a:t>
            </a:r>
            <a:r>
              <a:rPr lang="es-VE" dirty="0" smtClean="0"/>
              <a:t>ortalecer </a:t>
            </a:r>
            <a:r>
              <a:rPr lang="es-VE" dirty="0"/>
              <a:t>la integralidad de nuestros servicios desde las </a:t>
            </a:r>
            <a:r>
              <a:rPr lang="es-VE" b="1" dirty="0">
                <a:solidFill>
                  <a:srgbClr val="0070C0"/>
                </a:solidFill>
              </a:rPr>
              <a:t>sinergias e interdependencia de los programas </a:t>
            </a:r>
            <a:r>
              <a:rPr lang="es-VE" dirty="0"/>
              <a:t>en los diversos territorios</a:t>
            </a:r>
            <a:endParaRPr lang="es-ES" dirty="0"/>
          </a:p>
          <a:p>
            <a:pPr lvl="0"/>
            <a:r>
              <a:rPr lang="es-VE" dirty="0"/>
              <a:t>A</a:t>
            </a:r>
            <a:r>
              <a:rPr lang="es-VE" dirty="0" smtClean="0"/>
              <a:t>vanzar en </a:t>
            </a:r>
            <a:r>
              <a:rPr lang="es-VE" dirty="0"/>
              <a:t>la </a:t>
            </a:r>
            <a:r>
              <a:rPr lang="es-VE" b="1" dirty="0">
                <a:solidFill>
                  <a:srgbClr val="FF0000"/>
                </a:solidFill>
              </a:rPr>
              <a:t>incidencia pública y social</a:t>
            </a:r>
            <a:endParaRPr lang="es-ES" b="1" dirty="0">
              <a:solidFill>
                <a:srgbClr val="FF0000"/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0877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VE" b="1" dirty="0" smtClean="0"/>
              <a:t>CONSEJO GENERAL AMPLIADO: 2016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VE" b="1" dirty="0" smtClean="0"/>
              <a:t>¿</a:t>
            </a:r>
            <a:r>
              <a:rPr lang="es-VE" b="1" dirty="0"/>
              <a:t>Dónde debe </a:t>
            </a:r>
            <a:r>
              <a:rPr lang="es-VE" b="1" dirty="0" smtClean="0"/>
              <a:t>estar </a:t>
            </a:r>
            <a:r>
              <a:rPr lang="es-VE" b="1" dirty="0"/>
              <a:t>Fe y </a:t>
            </a:r>
            <a:r>
              <a:rPr lang="es-VE" b="1" dirty="0" smtClean="0"/>
              <a:t>Alegría en los próximos? </a:t>
            </a:r>
          </a:p>
          <a:p>
            <a:r>
              <a:rPr lang="es-VE" b="1" dirty="0" smtClean="0"/>
              <a:t>¿</a:t>
            </a:r>
            <a:r>
              <a:rPr lang="es-VE" b="1" dirty="0"/>
              <a:t>Cuáles son las nuevas fronteras para Fe y Alegría hoy?</a:t>
            </a:r>
            <a:r>
              <a:rPr lang="es-VE" dirty="0"/>
              <a:t> </a:t>
            </a:r>
            <a:endParaRPr lang="es-VE" dirty="0" smtClean="0"/>
          </a:p>
          <a:p>
            <a:r>
              <a:rPr lang="es-VE" b="1" dirty="0" smtClean="0"/>
              <a:t>¿</a:t>
            </a:r>
            <a:r>
              <a:rPr lang="es-VE" b="1" dirty="0"/>
              <a:t>Cuáles son los retos que debe asumir Fe y Alegría para dar vida y dignidad a  los pobres y excluidos de Venezuela?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889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VE" b="1" dirty="0" smtClean="0"/>
              <a:t>ETAPA DE SENSIBILIZACIÓN E INTERPELACIÓN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VE" dirty="0" smtClean="0"/>
              <a:t>Convivencia </a:t>
            </a:r>
            <a:r>
              <a:rPr lang="es-VE" dirty="0"/>
              <a:t>y defensa de la vida.</a:t>
            </a:r>
            <a:endParaRPr lang="es-ES" dirty="0"/>
          </a:p>
          <a:p>
            <a:pPr lvl="0"/>
            <a:r>
              <a:rPr lang="es-VE" dirty="0"/>
              <a:t>Del </a:t>
            </a:r>
            <a:r>
              <a:rPr lang="es-VE" dirty="0" err="1"/>
              <a:t>rentismo</a:t>
            </a:r>
            <a:r>
              <a:rPr lang="es-VE" dirty="0"/>
              <a:t> a un país productivo</a:t>
            </a:r>
            <a:endParaRPr lang="es-ES" dirty="0"/>
          </a:p>
          <a:p>
            <a:pPr lvl="0"/>
            <a:r>
              <a:rPr lang="es-VE" dirty="0"/>
              <a:t>Atención a la nueva configuración de nuestros jóvenes</a:t>
            </a:r>
            <a:endParaRPr lang="es-ES" dirty="0"/>
          </a:p>
          <a:p>
            <a:pPr lvl="0"/>
            <a:r>
              <a:rPr lang="es-VE" dirty="0"/>
              <a:t>Formación de ciudadanos</a:t>
            </a:r>
            <a:endParaRPr lang="es-ES" dirty="0"/>
          </a:p>
          <a:p>
            <a:pPr lvl="0"/>
            <a:r>
              <a:rPr lang="es-VE" dirty="0"/>
              <a:t>Hacer las cosas bien</a:t>
            </a:r>
            <a:endParaRPr lang="es-ES" dirty="0"/>
          </a:p>
          <a:p>
            <a:pPr lvl="0"/>
            <a:r>
              <a:rPr lang="es-VE" dirty="0"/>
              <a:t>La formación de las personas que trabajan en la institución</a:t>
            </a:r>
            <a:endParaRPr lang="es-ES" dirty="0"/>
          </a:p>
          <a:p>
            <a:r>
              <a:rPr lang="es-VE" dirty="0"/>
              <a:t>Sostenibilidad </a:t>
            </a:r>
            <a:r>
              <a:rPr lang="es-VE" dirty="0" smtClean="0"/>
              <a:t>Institucional (J. </a:t>
            </a:r>
            <a:r>
              <a:rPr lang="es-VE" dirty="0" err="1" smtClean="0"/>
              <a:t>Orbegozo</a:t>
            </a:r>
            <a:r>
              <a:rPr lang="es-VE" dirty="0" smtClean="0"/>
              <a:t> </a:t>
            </a:r>
            <a:r>
              <a:rPr lang="es-VE" dirty="0" err="1" smtClean="0"/>
              <a:t>sj</a:t>
            </a:r>
            <a:r>
              <a:rPr lang="es-VE" dirty="0" smtClean="0"/>
              <a:t>.)</a:t>
            </a:r>
            <a:endParaRPr lang="es-ES" dirty="0" smtClean="0"/>
          </a:p>
          <a:p>
            <a:pPr lvl="0"/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7846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VE" b="1" dirty="0" smtClean="0"/>
              <a:t>ETAPA DE SENSIBILIZACIÓN E INTERPELACIÓN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VE" b="1" dirty="0" smtClean="0"/>
              <a:t>Procesos </a:t>
            </a:r>
            <a:r>
              <a:rPr lang="es-VE" b="1" dirty="0"/>
              <a:t>y retos de la Compañía de Jesús: (A. Peraza </a:t>
            </a:r>
            <a:r>
              <a:rPr lang="es-VE" b="1" dirty="0" err="1"/>
              <a:t>sj</a:t>
            </a:r>
            <a:r>
              <a:rPr lang="es-VE" b="1" dirty="0"/>
              <a:t>)</a:t>
            </a:r>
            <a:endParaRPr lang="es-ES" dirty="0"/>
          </a:p>
          <a:p>
            <a:pPr lvl="0" fontAlgn="base"/>
            <a:r>
              <a:rPr lang="es-VE" dirty="0"/>
              <a:t>¿Cómo pasar de obras o estructuras al descubrimiento de hacer trabajos en equipo, con religiosos, laicos, etc.?</a:t>
            </a:r>
            <a:endParaRPr lang="es-ES" dirty="0"/>
          </a:p>
          <a:p>
            <a:pPr lvl="1" fontAlgn="base"/>
            <a:r>
              <a:rPr lang="es-VE" dirty="0"/>
              <a:t>El papel de los jesuitas es mantener la inspiración, no necesariamente ocupar un tema gerencial.</a:t>
            </a:r>
            <a:endParaRPr lang="es-ES" dirty="0"/>
          </a:p>
          <a:p>
            <a:pPr lvl="0" fontAlgn="base"/>
            <a:r>
              <a:rPr lang="es-VE" dirty="0"/>
              <a:t>¿Cómo pasar de la institucionalidad cerrada al trabajo en red, en movimiento?</a:t>
            </a:r>
            <a:endParaRPr lang="es-ES" dirty="0"/>
          </a:p>
          <a:p>
            <a:pPr lvl="0" fontAlgn="base"/>
            <a:r>
              <a:rPr lang="es-VE" dirty="0"/>
              <a:t>¿Cómo </a:t>
            </a:r>
            <a:r>
              <a:rPr lang="es-VE" dirty="0" smtClean="0"/>
              <a:t>formar </a:t>
            </a:r>
            <a:r>
              <a:rPr lang="es-VE" dirty="0"/>
              <a:t>laicos comprometidos?</a:t>
            </a:r>
            <a:endParaRPr lang="es-ES" dirty="0"/>
          </a:p>
          <a:p>
            <a:pPr lvl="0" fontAlgn="base"/>
            <a:r>
              <a:rPr lang="es-VE" dirty="0"/>
              <a:t>¿Cómo asimilar el cambio de época desde la educación?</a:t>
            </a:r>
            <a:endParaRPr lang="es-ES" dirty="0"/>
          </a:p>
          <a:p>
            <a:pPr lvl="0" fontAlgn="base"/>
            <a:r>
              <a:rPr lang="es-VE" dirty="0"/>
              <a:t>El educador debe ser un soñador</a:t>
            </a:r>
            <a:r>
              <a:rPr lang="es-VE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877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VE" b="1" dirty="0" smtClean="0"/>
              <a:t>ETAPA DE SENSIBILIZACIÓN E INTERPELACIÓN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VE" b="1" dirty="0" smtClean="0"/>
              <a:t>Asumir </a:t>
            </a:r>
            <a:r>
              <a:rPr lang="es-VE" b="1" dirty="0"/>
              <a:t>como horizonte la transformación, personal y social</a:t>
            </a:r>
            <a:r>
              <a:rPr lang="es-VE" dirty="0"/>
              <a:t>. </a:t>
            </a:r>
            <a:r>
              <a:rPr lang="es-VE" dirty="0" smtClean="0"/>
              <a:t> (FIFA)</a:t>
            </a:r>
          </a:p>
          <a:p>
            <a:r>
              <a:rPr lang="es-VE" dirty="0"/>
              <a:t>C</a:t>
            </a:r>
            <a:r>
              <a:rPr lang="es-VE" dirty="0" smtClean="0"/>
              <a:t>uatro </a:t>
            </a:r>
            <a:r>
              <a:rPr lang="es-VE" dirty="0"/>
              <a:t>ejes:</a:t>
            </a:r>
            <a:endParaRPr lang="es-ES" dirty="0"/>
          </a:p>
          <a:p>
            <a:pPr lvl="1"/>
            <a:r>
              <a:rPr lang="es-VE" dirty="0"/>
              <a:t>Reafirmar  La Educación Popular como nuestro camino</a:t>
            </a:r>
            <a:endParaRPr lang="es-ES" dirty="0"/>
          </a:p>
          <a:p>
            <a:pPr lvl="1"/>
            <a:r>
              <a:rPr lang="es-VE" dirty="0"/>
              <a:t>Orientar nuestro trabajo a las fronteras de la exclusión.</a:t>
            </a:r>
            <a:endParaRPr lang="es-ES" dirty="0"/>
          </a:p>
          <a:p>
            <a:pPr lvl="1"/>
            <a:r>
              <a:rPr lang="es-VE" dirty="0"/>
              <a:t>La sostenibilidad como compromiso con las personas que confían en nosotros.</a:t>
            </a:r>
            <a:endParaRPr lang="es-ES" dirty="0"/>
          </a:p>
          <a:p>
            <a:pPr lvl="1"/>
            <a:r>
              <a:rPr lang="es-VE" dirty="0"/>
              <a:t>Incidir en procesos de transformación cultural, social y política  a través de la acción pública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1110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DESAFIOS PARA FE Y ALEGRÍA VENEZUELA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s-ES" dirty="0"/>
              <a:t>El replanteamiento del modo de acercarnos a las comunidades, al entorno y a las nuevas fronteras de exclusión que retan la acción transformadora del movimiento.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 smtClean="0"/>
              <a:t>la </a:t>
            </a:r>
            <a:r>
              <a:rPr lang="es-ES" dirty="0"/>
              <a:t>adecuación de la propuesta educativa de fe y alegría para que responda de forma pertinente y eficaz a procesos de transformación social.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 smtClean="0"/>
              <a:t>el </a:t>
            </a:r>
            <a:r>
              <a:rPr lang="es-ES" dirty="0"/>
              <a:t>fortalecimiento de la sostenibilidad institucional de fe y alegría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 smtClean="0"/>
              <a:t>la </a:t>
            </a:r>
            <a:r>
              <a:rPr lang="es-ES" dirty="0"/>
              <a:t>construcción de un país productivo y emprendedor, desde una perspectiva de economía solidaria.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VE" i="1" dirty="0"/>
              <a:t>La reconstitución del tejido social y de la institucionalidad del país.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8699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PRODUCTOS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s-VE" dirty="0"/>
              <a:t>Plan marco para toda Fe y Alegría Venezuela. </a:t>
            </a:r>
            <a:endParaRPr lang="es-ES" dirty="0" smtClean="0"/>
          </a:p>
          <a:p>
            <a:pPr lvl="0"/>
            <a:r>
              <a:rPr lang="es-VE" dirty="0" smtClean="0"/>
              <a:t>Revisión </a:t>
            </a:r>
            <a:r>
              <a:rPr lang="es-VE" dirty="0"/>
              <a:t>y modificación, desde este referente, del plan del Programa Escuela recién construido.</a:t>
            </a:r>
            <a:endParaRPr lang="es-ES" dirty="0"/>
          </a:p>
          <a:p>
            <a:pPr lvl="0"/>
            <a:r>
              <a:rPr lang="es-VE" dirty="0"/>
              <a:t>Revisión de las prioridades del IRFA y la construcción de su plan. Aun trabajando.</a:t>
            </a:r>
            <a:endParaRPr lang="es-ES" dirty="0"/>
          </a:p>
          <a:p>
            <a:pPr lvl="0"/>
            <a:r>
              <a:rPr lang="es-VE" dirty="0" smtClean="0"/>
              <a:t>Plan del programa Ed. Universitaria</a:t>
            </a:r>
          </a:p>
          <a:p>
            <a:pPr lvl="0"/>
            <a:r>
              <a:rPr lang="es-VE" dirty="0" smtClean="0"/>
              <a:t>Asumimos la </a:t>
            </a:r>
            <a:r>
              <a:rPr lang="es-VE" dirty="0"/>
              <a:t>nueva formulación de la </a:t>
            </a:r>
            <a:r>
              <a:rPr lang="es-VE" dirty="0" smtClean="0"/>
              <a:t>visión,  misión y decálogo de Fe </a:t>
            </a:r>
            <a:r>
              <a:rPr lang="es-VE" dirty="0"/>
              <a:t>y </a:t>
            </a:r>
            <a:r>
              <a:rPr lang="es-VE" dirty="0" smtClean="0"/>
              <a:t>Alegría de FIFA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5264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255908"/>
              </p:ext>
            </p:extLst>
          </p:nvPr>
        </p:nvGraphicFramePr>
        <p:xfrm>
          <a:off x="323528" y="404664"/>
          <a:ext cx="8373616" cy="5907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1446"/>
                <a:gridCol w="5652170"/>
              </a:tblGrid>
              <a:tr h="246891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1800" kern="50" dirty="0">
                          <a:effectLst/>
                        </a:rPr>
                        <a:t> </a:t>
                      </a:r>
                      <a:endParaRPr lang="es-ES" sz="1800" kern="5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1800" kern="50" dirty="0">
                          <a:effectLst/>
                        </a:rPr>
                        <a:t>O.E.1. </a:t>
                      </a:r>
                      <a:r>
                        <a:rPr lang="es-VE" sz="1800" b="1" kern="50" dirty="0">
                          <a:effectLst/>
                        </a:rPr>
                        <a:t>Potenciar la intencionalidad transformadora de nuestro modelo de educación popular, inclusivo y de calidad, orientándonos hacia nuevas fronteras de exclusión.</a:t>
                      </a:r>
                      <a:endParaRPr lang="es-ES" sz="1800" b="1" kern="5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1800" kern="50" dirty="0">
                          <a:effectLst/>
                        </a:rPr>
                        <a:t> </a:t>
                      </a:r>
                      <a:endParaRPr lang="es-ES" sz="1800" kern="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31" marR="6224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1800" kern="50" dirty="0">
                          <a:effectLst/>
                        </a:rPr>
                        <a:t>O.O.1.1. </a:t>
                      </a:r>
                      <a:r>
                        <a:rPr lang="es-VE" sz="1800" b="1" kern="50" dirty="0">
                          <a:effectLst/>
                        </a:rPr>
                        <a:t>Actualizar nuestro modelo educativo y comunicacional desde el enfoque de la Educación Popular</a:t>
                      </a:r>
                      <a:r>
                        <a:rPr lang="es-VE" sz="1800" kern="50" dirty="0">
                          <a:effectLst/>
                        </a:rPr>
                        <a:t>, pedagogía crítica  y su intencionalidad  transformadora, promoviendo la revisión e innovación de los diseños curriculares,  facilitando el continuo educativo.</a:t>
                      </a:r>
                      <a:endParaRPr lang="es-ES" sz="1800" kern="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31" marR="62249" marT="0" marB="0" anchor="ctr"/>
                </a:tc>
              </a:tr>
              <a:tr h="196925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1800" kern="50" dirty="0">
                          <a:effectLst/>
                        </a:rPr>
                        <a:t>O.O.1.2. Desarrollar las condiciones y estrategias de organización y gestión para </a:t>
                      </a:r>
                      <a:r>
                        <a:rPr lang="es-VE" sz="1800" b="1" kern="50" dirty="0">
                          <a:effectLst/>
                        </a:rPr>
                        <a:t>la implementación del modelo de educación popular y su sistema de mejora de la calidad</a:t>
                      </a:r>
                      <a:r>
                        <a:rPr lang="es-VE" sz="1800" kern="50" dirty="0">
                          <a:effectLst/>
                        </a:rPr>
                        <a:t>, en todos los niveles y modalidades educativas del Movimiento.</a:t>
                      </a:r>
                      <a:endParaRPr lang="es-ES" sz="1800" kern="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31" marR="62249" marT="0" marB="0" anchor="ctr"/>
                </a:tc>
              </a:tr>
              <a:tr h="146958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VE" sz="1800" kern="50" dirty="0">
                          <a:effectLst/>
                        </a:rPr>
                        <a:t>O.O.1.3.Generar </a:t>
                      </a:r>
                      <a:r>
                        <a:rPr lang="es-VE" sz="1800" b="1" kern="50" dirty="0">
                          <a:effectLst/>
                        </a:rPr>
                        <a:t>respuestas contextualizadas a las nuevas realidades emergentes y fronteras de exclusión</a:t>
                      </a:r>
                      <a:r>
                        <a:rPr lang="es-VE" sz="1800" kern="50" dirty="0">
                          <a:effectLst/>
                        </a:rPr>
                        <a:t>,  partiendo de su comprensión y privilegiando el trabajo en red con otros.</a:t>
                      </a:r>
                      <a:endParaRPr lang="es-ES" sz="1800" kern="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31" marR="6224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8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1196</Words>
  <Application>Microsoft Office PowerPoint</Application>
  <PresentationFormat>Presentación en pantalla (4:3)</PresentationFormat>
  <Paragraphs>75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Tema de Office</vt:lpstr>
      <vt:lpstr>ACCIONES PARA LA CONTINUIDAD ASAMBLEA DE EDUCACIÓN</vt:lpstr>
      <vt:lpstr>EVALUACIÓN DEL III PLAN GLOBAL DE FE Y ALEGRÍA 2011-2015  </vt:lpstr>
      <vt:lpstr>CONSEJO GENERAL AMPLIADO: 2016</vt:lpstr>
      <vt:lpstr>ETAPA DE SENSIBILIZACIÓN E INTERPELACIÓN</vt:lpstr>
      <vt:lpstr>ETAPA DE SENSIBILIZACIÓN E INTERPELACIÓN</vt:lpstr>
      <vt:lpstr>ETAPA DE SENSIBILIZACIÓN E INTERPELACIÓN</vt:lpstr>
      <vt:lpstr>DESAFIOS PARA FE Y ALEGRÍA VENEZUELA</vt:lpstr>
      <vt:lpstr>PRODUCTOS</vt:lpstr>
      <vt:lpstr>Presentación de PowerPoint</vt:lpstr>
      <vt:lpstr>Presentación de PowerPoint</vt:lpstr>
      <vt:lpstr>Presentación de PowerPoint</vt:lpstr>
      <vt:lpstr>Presentación de PowerPoint</vt:lpstr>
      <vt:lpstr>Misión</vt:lpstr>
      <vt:lpstr>Visión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goyo</dc:creator>
  <cp:lastModifiedBy>Maritza Barrios</cp:lastModifiedBy>
  <cp:revision>12</cp:revision>
  <dcterms:created xsi:type="dcterms:W3CDTF">2016-11-25T16:39:15Z</dcterms:created>
  <dcterms:modified xsi:type="dcterms:W3CDTF">2016-11-29T15:44:02Z</dcterms:modified>
</cp:coreProperties>
</file>